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57" autoAdjust="0"/>
  </p:normalViewPr>
  <p:slideViewPr>
    <p:cSldViewPr>
      <p:cViewPr varScale="1">
        <p:scale>
          <a:sx n="70" d="100"/>
          <a:sy n="70" d="100"/>
        </p:scale>
        <p:origin x="-1160" y="-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1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72-5941-4B65-A537-B03DB45A90E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104E-9A29-45CB-AF7C-30B0C90FA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10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72-5941-4B65-A537-B03DB45A90E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104E-9A29-45CB-AF7C-30B0C90FA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72-5941-4B65-A537-B03DB45A90E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104E-9A29-45CB-AF7C-30B0C90FA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5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72-5941-4B65-A537-B03DB45A90E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104E-9A29-45CB-AF7C-30B0C90FA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97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72-5941-4B65-A537-B03DB45A90E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104E-9A29-45CB-AF7C-30B0C90FA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72-5941-4B65-A537-B03DB45A90E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104E-9A29-45CB-AF7C-30B0C90FA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36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72-5941-4B65-A537-B03DB45A90E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104E-9A29-45CB-AF7C-30B0C90FA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52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72-5941-4B65-A537-B03DB45A90E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104E-9A29-45CB-AF7C-30B0C90FA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38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72-5941-4B65-A537-B03DB45A90E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104E-9A29-45CB-AF7C-30B0C90FA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16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72-5941-4B65-A537-B03DB45A90E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104E-9A29-45CB-AF7C-30B0C90FA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0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72-5941-4B65-A537-B03DB45A90E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104E-9A29-45CB-AF7C-30B0C90FA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D2772-5941-4B65-A537-B03DB45A90E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0104E-9A29-45CB-AF7C-30B0C90FA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6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/>
          <a:lstStyle/>
          <a:p>
            <a:r>
              <a:rPr lang="en-US" dirty="0" smtClean="0"/>
              <a:t>Epidemiology and Epidemics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17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epidemiology?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of the distribution and determinants of health problems populations</a:t>
            </a:r>
          </a:p>
          <a:p>
            <a:pPr lvl="1"/>
            <a:r>
              <a:rPr lang="en-US" dirty="0" smtClean="0"/>
              <a:t>applying that information to control health problems 	</a:t>
            </a:r>
          </a:p>
          <a:p>
            <a:pPr lvl="1"/>
            <a:r>
              <a:rPr lang="en-US" dirty="0" smtClean="0"/>
              <a:t>who diseases affect, what factors are involved, and how can it be contained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85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Epidemiologic Triangle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572000" cy="5410200"/>
          </a:xfrm>
        </p:spPr>
        <p:txBody>
          <a:bodyPr/>
          <a:lstStyle/>
          <a:p>
            <a:r>
              <a:rPr lang="en-US" dirty="0" smtClean="0"/>
              <a:t>Agent (What)</a:t>
            </a:r>
          </a:p>
          <a:p>
            <a:pPr lvl="1"/>
            <a:r>
              <a:rPr lang="en-US" sz="2800" dirty="0" smtClean="0"/>
              <a:t>microbe that causes the disease</a:t>
            </a:r>
          </a:p>
          <a:p>
            <a:r>
              <a:rPr lang="en-US" dirty="0" smtClean="0"/>
              <a:t>Host (Who)</a:t>
            </a:r>
          </a:p>
          <a:p>
            <a:pPr lvl="1"/>
            <a:r>
              <a:rPr lang="en-US" sz="2800" dirty="0" smtClean="0"/>
              <a:t>organism harboring the disease</a:t>
            </a:r>
          </a:p>
          <a:p>
            <a:r>
              <a:rPr lang="en-US" dirty="0" smtClean="0"/>
              <a:t>Environment (Where)</a:t>
            </a:r>
          </a:p>
          <a:p>
            <a:pPr lvl="1"/>
            <a:r>
              <a:rPr lang="en-US" sz="2800" dirty="0" smtClean="0"/>
              <a:t>external factors which allow or cause disease transmission</a:t>
            </a:r>
            <a:endParaRPr lang="en-US" sz="2800" dirty="0"/>
          </a:p>
        </p:txBody>
      </p:sp>
      <p:pic>
        <p:nvPicPr>
          <p:cNvPr id="1026" name="Picture 2" descr="http://jech.bmj.com/content/57/10/770.1/F1.lar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828800"/>
            <a:ext cx="4095023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79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Epidemics and Pandemics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343400" cy="5135563"/>
          </a:xfrm>
        </p:spPr>
        <p:txBody>
          <a:bodyPr/>
          <a:lstStyle/>
          <a:p>
            <a:r>
              <a:rPr lang="en-US" dirty="0" smtClean="0"/>
              <a:t>epidemic</a:t>
            </a:r>
          </a:p>
          <a:p>
            <a:pPr lvl="1"/>
            <a:r>
              <a:rPr lang="en-US" dirty="0" smtClean="0"/>
              <a:t>more cases of a particular disease than expected in a given area/population</a:t>
            </a:r>
          </a:p>
          <a:p>
            <a:pPr lvl="1"/>
            <a:r>
              <a:rPr lang="en-US" dirty="0" smtClean="0"/>
              <a:t>example:</a:t>
            </a:r>
          </a:p>
          <a:p>
            <a:pPr lvl="2"/>
            <a:r>
              <a:rPr lang="en-US" sz="2400" dirty="0" smtClean="0"/>
              <a:t>Polio 1950s – 58,000+ cases and 3,145 deaths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562600"/>
          </a:xfrm>
        </p:spPr>
        <p:txBody>
          <a:bodyPr/>
          <a:lstStyle/>
          <a:p>
            <a:r>
              <a:rPr lang="en-US" dirty="0" smtClean="0"/>
              <a:t>pandemic</a:t>
            </a:r>
          </a:p>
          <a:p>
            <a:pPr lvl="1"/>
            <a:r>
              <a:rPr lang="en-US" dirty="0" smtClean="0"/>
              <a:t>a widespread epidemic across a large region</a:t>
            </a:r>
          </a:p>
          <a:p>
            <a:pPr lvl="1"/>
            <a:r>
              <a:rPr lang="en-US" dirty="0" smtClean="0"/>
              <a:t>examples:</a:t>
            </a:r>
          </a:p>
          <a:p>
            <a:pPr lvl="2"/>
            <a:r>
              <a:rPr lang="en-US" sz="2400" dirty="0" smtClean="0"/>
              <a:t>Influenza 1918 – infected about 1/3 of the world population, about 100 million deaths worldwide</a:t>
            </a:r>
          </a:p>
          <a:p>
            <a:pPr lvl="2"/>
            <a:r>
              <a:rPr lang="en-US" sz="2400" dirty="0" smtClean="0"/>
              <a:t>HIV/AIDS</a:t>
            </a:r>
          </a:p>
          <a:p>
            <a:pPr lvl="2"/>
            <a:r>
              <a:rPr lang="en-US" sz="2400" dirty="0" smtClean="0"/>
              <a:t>Black Death 1347 – killed about 1/3 of European population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1430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0" y="228600"/>
            <a:ext cx="5334000" cy="1143000"/>
          </a:xfrm>
        </p:spPr>
        <p:txBody>
          <a:bodyPr/>
          <a:lstStyle/>
          <a:p>
            <a:r>
              <a:rPr lang="en-US" dirty="0" smtClean="0"/>
              <a:t>Ebola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191000" cy="4525963"/>
          </a:xfrm>
        </p:spPr>
        <p:txBody>
          <a:bodyPr/>
          <a:lstStyle/>
          <a:p>
            <a:r>
              <a:rPr lang="en-US" dirty="0" smtClean="0"/>
              <a:t>hemorrhagic fever</a:t>
            </a:r>
          </a:p>
          <a:p>
            <a:r>
              <a:rPr lang="en-US" dirty="0" smtClean="0"/>
              <a:t>symptoms include:</a:t>
            </a:r>
          </a:p>
          <a:p>
            <a:pPr lvl="1"/>
            <a:r>
              <a:rPr lang="en-US" dirty="0" smtClean="0"/>
              <a:t>fever</a:t>
            </a:r>
          </a:p>
          <a:p>
            <a:pPr lvl="1"/>
            <a:r>
              <a:rPr lang="en-US" dirty="0" smtClean="0"/>
              <a:t>severe headache</a:t>
            </a:r>
          </a:p>
          <a:p>
            <a:pPr lvl="1"/>
            <a:r>
              <a:rPr lang="en-US" dirty="0" smtClean="0"/>
              <a:t>muscle pain/weakness</a:t>
            </a:r>
          </a:p>
          <a:p>
            <a:pPr lvl="1"/>
            <a:r>
              <a:rPr lang="en-US" dirty="0" smtClean="0"/>
              <a:t>fatigue</a:t>
            </a:r>
          </a:p>
          <a:p>
            <a:pPr lvl="1"/>
            <a:r>
              <a:rPr lang="en-US" dirty="0" smtClean="0"/>
              <a:t>vomiting and stomach pain</a:t>
            </a:r>
          </a:p>
          <a:p>
            <a:pPr lvl="1"/>
            <a:r>
              <a:rPr lang="en-US" dirty="0" smtClean="0"/>
              <a:t>unexplained hemorrhage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46237"/>
            <a:ext cx="4876800" cy="3535363"/>
          </a:xfrm>
        </p:spPr>
        <p:txBody>
          <a:bodyPr/>
          <a:lstStyle/>
          <a:p>
            <a:r>
              <a:rPr lang="en-US" dirty="0" smtClean="0"/>
              <a:t>incubation period is between 2-21 days (avg. 8-10)</a:t>
            </a:r>
          </a:p>
          <a:p>
            <a:r>
              <a:rPr lang="en-US" dirty="0" smtClean="0"/>
              <a:t>recovery depends on care</a:t>
            </a:r>
          </a:p>
          <a:p>
            <a:r>
              <a:rPr lang="en-US" dirty="0" smtClean="0"/>
              <a:t>people who recover develop antibodies that can last for 10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56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276600" cy="1020762"/>
          </a:xfrm>
        </p:spPr>
        <p:txBody>
          <a:bodyPr/>
          <a:lstStyle/>
          <a:p>
            <a:r>
              <a:rPr lang="en-US" dirty="0" err="1" smtClean="0"/>
              <a:t>Zika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Spreads mostly through mosquitos</a:t>
            </a:r>
          </a:p>
          <a:p>
            <a:r>
              <a:rPr lang="en-US" dirty="0" smtClean="0"/>
              <a:t>Symptoms include:</a:t>
            </a:r>
          </a:p>
          <a:p>
            <a:pPr lvl="1"/>
            <a:r>
              <a:rPr lang="en-US" dirty="0" smtClean="0"/>
              <a:t>Fever</a:t>
            </a:r>
          </a:p>
          <a:p>
            <a:pPr lvl="1"/>
            <a:r>
              <a:rPr lang="en-US" dirty="0" smtClean="0"/>
              <a:t>Rash</a:t>
            </a:r>
          </a:p>
          <a:p>
            <a:pPr lvl="1"/>
            <a:r>
              <a:rPr lang="en-US" dirty="0" smtClean="0"/>
              <a:t>Joint pain</a:t>
            </a:r>
          </a:p>
          <a:p>
            <a:pPr lvl="1"/>
            <a:r>
              <a:rPr lang="en-US" dirty="0" smtClean="0"/>
              <a:t>Red eyes</a:t>
            </a:r>
          </a:p>
          <a:p>
            <a:pPr lvl="1"/>
            <a:r>
              <a:rPr lang="en-US" dirty="0" smtClean="0"/>
              <a:t>Headache </a:t>
            </a:r>
          </a:p>
          <a:p>
            <a:pPr lvl="1"/>
            <a:r>
              <a:rPr lang="en-US" dirty="0" smtClean="0"/>
              <a:t>Muscle pain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Many people don’t get sick enough to go to the doctor…some are asymptomatic</a:t>
            </a:r>
          </a:p>
          <a:p>
            <a:r>
              <a:rPr lang="en-US" dirty="0" smtClean="0"/>
              <a:t>Dangerous if infected during pregnancy</a:t>
            </a:r>
          </a:p>
          <a:p>
            <a:pPr lvl="1"/>
            <a:r>
              <a:rPr lang="en-US" dirty="0" smtClean="0"/>
              <a:t>Linked to microcephaly and other severe brain defects in infants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1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2971800" cy="1173162"/>
          </a:xfrm>
        </p:spPr>
        <p:txBody>
          <a:bodyPr/>
          <a:lstStyle/>
          <a:p>
            <a:r>
              <a:rPr lang="en-US" dirty="0" err="1" smtClean="0"/>
              <a:t>Nipah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Transmitted through direct contact with pigs, bats, or infected people</a:t>
            </a:r>
          </a:p>
          <a:p>
            <a:r>
              <a:rPr lang="en-US" dirty="0" smtClean="0"/>
              <a:t>Symptoms include:</a:t>
            </a:r>
          </a:p>
          <a:p>
            <a:pPr lvl="1"/>
            <a:r>
              <a:rPr lang="en-US" dirty="0" smtClean="0"/>
              <a:t>Fever</a:t>
            </a:r>
          </a:p>
          <a:p>
            <a:pPr lvl="1"/>
            <a:r>
              <a:rPr lang="en-US" dirty="0" smtClean="0"/>
              <a:t>Headache</a:t>
            </a:r>
          </a:p>
          <a:p>
            <a:pPr lvl="1"/>
            <a:r>
              <a:rPr lang="en-US" dirty="0" smtClean="0"/>
              <a:t>Drowsiness</a:t>
            </a:r>
          </a:p>
          <a:p>
            <a:pPr lvl="1"/>
            <a:r>
              <a:rPr lang="en-US" dirty="0" smtClean="0"/>
              <a:t>Disorientation and confusion</a:t>
            </a:r>
          </a:p>
          <a:p>
            <a:r>
              <a:rPr lang="en-US" dirty="0" smtClean="0"/>
              <a:t>Can progress to a coma within 24-48 hours</a:t>
            </a:r>
          </a:p>
          <a:p>
            <a:r>
              <a:rPr lang="en-US" dirty="0"/>
              <a:t>Long term effects include persistent convulsions and personality changes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990600"/>
            <a:ext cx="4038600" cy="38861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1999 outbreak nearly 300 infected with over 100 deaths</a:t>
            </a:r>
          </a:p>
          <a:p>
            <a:r>
              <a:rPr lang="en-US" dirty="0" smtClean="0"/>
              <a:t>Annual outbreaks in Bangladesh are common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42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8599</TotalTime>
  <Words>262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Epidemiology and Epidemics</vt:lpstr>
      <vt:lpstr>What is epidemiology?</vt:lpstr>
      <vt:lpstr>Epidemiologic Triangle</vt:lpstr>
      <vt:lpstr>Epidemics and Pandemics</vt:lpstr>
      <vt:lpstr>Ebola</vt:lpstr>
      <vt:lpstr>Zika</vt:lpstr>
      <vt:lpstr>Nipah</vt:lpstr>
    </vt:vector>
  </TitlesOfParts>
  <Company>Academy of Holy Angels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Epidemiology and Epidemics</dc:title>
  <dc:creator>Elizabeth Moravec</dc:creator>
  <cp:lastModifiedBy>Elizabeth Moravec</cp:lastModifiedBy>
  <cp:revision>22</cp:revision>
  <dcterms:created xsi:type="dcterms:W3CDTF">2015-04-12T23:49:30Z</dcterms:created>
  <dcterms:modified xsi:type="dcterms:W3CDTF">2020-12-01T14:37:34Z</dcterms:modified>
</cp:coreProperties>
</file>