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9" r:id="rId11"/>
    <p:sldId id="266" r:id="rId12"/>
    <p:sldId id="267" r:id="rId13"/>
    <p:sldId id="272" r:id="rId14"/>
    <p:sldId id="268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1164" y="4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2" d="100"/>
          <a:sy n="82" d="100"/>
        </p:scale>
        <p:origin x="-2064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DC1FFF-AF9A-44AF-A27D-AB500041491B}" type="datetimeFigureOut">
              <a:rPr lang="en-US" smtClean="0"/>
              <a:pPr/>
              <a:t>1/3/2017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3429F9-E0A8-46BD-B1E6-E9E8C1AF3DA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8463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0DD545-EF85-4FAA-B553-B2C2841D7C1C}" type="datetimeFigureOut">
              <a:rPr lang="en-US" smtClean="0"/>
              <a:pPr/>
              <a:t>1/3/2017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3E3A0F-A8DC-465D-883C-57A607F74B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5217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Barron’s AP Biology</a:t>
            </a:r>
            <a:r>
              <a:rPr lang="en-US" baseline="0" dirty="0" smtClean="0"/>
              <a:t> 4</a:t>
            </a:r>
            <a:r>
              <a:rPr lang="en-US" baseline="30000" dirty="0" smtClean="0"/>
              <a:t>th</a:t>
            </a:r>
            <a:r>
              <a:rPr lang="en-US" baseline="0" dirty="0" smtClean="0"/>
              <a:t> edition. 2013.</a:t>
            </a:r>
          </a:p>
          <a:p>
            <a:endParaRPr lang="en-US" baseline="0" dirty="0" smtClean="0"/>
          </a:p>
          <a:p>
            <a:r>
              <a:rPr lang="en-US" dirty="0" smtClean="0"/>
              <a:t>http://www.erin.utoronto.ca/~w3bio315/picts/lectures/lecture4/TypesInterCellSig1.jpg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3E3A0F-A8DC-465D-883C-57A607F74B48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2450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3E3A0F-A8DC-465D-883C-57A607F74B48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898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3E3A0F-A8DC-465D-883C-57A607F74B48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9821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3E3A0F-A8DC-465D-883C-57A607F74B48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6902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EA2F8-B105-4204-A759-DAEBE22B1ABE}" type="datetimeFigureOut">
              <a:rPr lang="en-US" smtClean="0"/>
              <a:pPr/>
              <a:t>1/3/2017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EED92-31F7-4F39-B7C6-AD8CBA96F9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532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EA2F8-B105-4204-A759-DAEBE22B1ABE}" type="datetimeFigureOut">
              <a:rPr lang="en-US" smtClean="0"/>
              <a:pPr/>
              <a:t>1/3/2017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EED92-31F7-4F39-B7C6-AD8CBA96F9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769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EA2F8-B105-4204-A759-DAEBE22B1ABE}" type="datetimeFigureOut">
              <a:rPr lang="en-US" smtClean="0"/>
              <a:pPr/>
              <a:t>1/3/2017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EED92-31F7-4F39-B7C6-AD8CBA96F9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12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EA2F8-B105-4204-A759-DAEBE22B1ABE}" type="datetimeFigureOut">
              <a:rPr lang="en-US" smtClean="0"/>
              <a:pPr/>
              <a:t>1/3/2017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EED92-31F7-4F39-B7C6-AD8CBA96F9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294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EA2F8-B105-4204-A759-DAEBE22B1ABE}" type="datetimeFigureOut">
              <a:rPr lang="en-US" smtClean="0"/>
              <a:pPr/>
              <a:t>1/3/2017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EED92-31F7-4F39-B7C6-AD8CBA96F9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836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EA2F8-B105-4204-A759-DAEBE22B1ABE}" type="datetimeFigureOut">
              <a:rPr lang="en-US" smtClean="0"/>
              <a:pPr/>
              <a:t>1/3/2017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EED92-31F7-4F39-B7C6-AD8CBA96F9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962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EA2F8-B105-4204-A759-DAEBE22B1ABE}" type="datetimeFigureOut">
              <a:rPr lang="en-US" smtClean="0"/>
              <a:pPr/>
              <a:t>1/3/2017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EED92-31F7-4F39-B7C6-AD8CBA96F9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96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EA2F8-B105-4204-A759-DAEBE22B1ABE}" type="datetimeFigureOut">
              <a:rPr lang="en-US" smtClean="0"/>
              <a:pPr/>
              <a:t>1/3/2017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EED92-31F7-4F39-B7C6-AD8CBA96F9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679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EA2F8-B105-4204-A759-DAEBE22B1ABE}" type="datetimeFigureOut">
              <a:rPr lang="en-US" smtClean="0"/>
              <a:pPr/>
              <a:t>1/3/2017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EED92-31F7-4F39-B7C6-AD8CBA96F9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728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EA2F8-B105-4204-A759-DAEBE22B1ABE}" type="datetimeFigureOut">
              <a:rPr lang="en-US" smtClean="0"/>
              <a:pPr/>
              <a:t>1/3/2017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EED92-31F7-4F39-B7C6-AD8CBA96F9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399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EA2F8-B105-4204-A759-DAEBE22B1ABE}" type="datetimeFigureOut">
              <a:rPr lang="en-US" smtClean="0"/>
              <a:pPr/>
              <a:t>1/3/2017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EED92-31F7-4F39-B7C6-AD8CBA96F9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521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5EA2F8-B105-4204-A759-DAEBE22B1ABE}" type="datetimeFigureOut">
              <a:rPr lang="en-US" smtClean="0"/>
              <a:pPr/>
              <a:t>1/3/2017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9EED92-31F7-4F39-B7C6-AD8CBA96F96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842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naftb.org/35/animation.html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772400" cy="1470025"/>
          </a:xfrm>
        </p:spPr>
        <p:txBody>
          <a:bodyPr>
            <a:normAutofit/>
          </a:bodyPr>
          <a:lstStyle/>
          <a:p>
            <a:r>
              <a:rPr lang="en-US" sz="8000" dirty="0" smtClean="0">
                <a:latin typeface="Britannic Bold" panose="020B0903060703020204" pitchFamily="34" charset="0"/>
              </a:rPr>
              <a:t>Cell Signaling</a:t>
            </a:r>
            <a:endParaRPr lang="en-US" sz="8000" dirty="0">
              <a:latin typeface="Britannic Bold" panose="020B0903060703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3733800"/>
            <a:ext cx="6400800" cy="1752600"/>
          </a:xfrm>
        </p:spPr>
        <p:txBody>
          <a:bodyPr/>
          <a:lstStyle/>
          <a:p>
            <a:r>
              <a:rPr lang="en-US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Signal Transduction Pathways</a:t>
            </a:r>
            <a:endParaRPr lang="en-US" u="sng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685816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to Ponder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Can you think of a time in which you used any of these defenses?  How do you think it worked?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63242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Second Line of Defense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Non-specific</a:t>
            </a:r>
          </a:p>
          <a:p>
            <a:r>
              <a:rPr lang="en-US" dirty="0" smtClean="0"/>
              <a:t>Inflammatory response	</a:t>
            </a:r>
          </a:p>
          <a:p>
            <a:pPr lvl="1"/>
            <a:r>
              <a:rPr lang="en-US" dirty="0" smtClean="0"/>
              <a:t>Histamines trigger vasodilation</a:t>
            </a:r>
          </a:p>
          <a:p>
            <a:pPr lvl="1"/>
            <a:r>
              <a:rPr lang="en-US" dirty="0" smtClean="0"/>
              <a:t>Release of phagocytes and prostaglandins</a:t>
            </a:r>
          </a:p>
          <a:p>
            <a:pPr lvl="2"/>
            <a:r>
              <a:rPr lang="en-US" dirty="0" smtClean="0"/>
              <a:t>White blood cells attack invaders</a:t>
            </a:r>
          </a:p>
          <a:p>
            <a:pPr lvl="2"/>
            <a:r>
              <a:rPr lang="en-US" dirty="0" smtClean="0"/>
              <a:t>Prostaglandins increase  blood flow</a:t>
            </a:r>
          </a:p>
          <a:p>
            <a:pPr lvl="1"/>
            <a:r>
              <a:rPr lang="en-US" dirty="0" err="1"/>
              <a:t>C</a:t>
            </a:r>
            <a:r>
              <a:rPr lang="en-US" dirty="0" err="1" smtClean="0"/>
              <a:t>hemokines</a:t>
            </a:r>
            <a:r>
              <a:rPr lang="en-US" dirty="0" smtClean="0"/>
              <a:t> are secreted</a:t>
            </a:r>
          </a:p>
          <a:p>
            <a:pPr lvl="2"/>
            <a:r>
              <a:rPr lang="en-US" dirty="0" smtClean="0"/>
              <a:t>Attracts phagocytes to site</a:t>
            </a:r>
          </a:p>
        </p:txBody>
      </p:sp>
    </p:spTree>
    <p:extLst>
      <p:ext uri="{BB962C8B-B14F-4D97-AF65-F5344CB8AC3E}">
        <p14:creationId xmlns:p14="http://schemas.microsoft.com/office/powerpoint/2010/main" val="35855322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Third Line  of Defense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Adaptive Immunity</a:t>
            </a:r>
          </a:p>
          <a:p>
            <a:pPr lvl="1"/>
            <a:r>
              <a:rPr lang="en-US" dirty="0" smtClean="0"/>
              <a:t>B lymphocytes  and T lymphocytes (both arise from stem cells)</a:t>
            </a:r>
          </a:p>
          <a:p>
            <a:pPr lvl="2"/>
            <a:r>
              <a:rPr lang="en-US" dirty="0" smtClean="0"/>
              <a:t>Both recognize specific antigens</a:t>
            </a:r>
          </a:p>
          <a:p>
            <a:pPr lvl="1"/>
            <a:r>
              <a:rPr lang="en-US" dirty="0" smtClean="0"/>
              <a:t>Specific responses</a:t>
            </a:r>
          </a:p>
          <a:p>
            <a:pPr lvl="2"/>
            <a:r>
              <a:rPr lang="en-US" dirty="0" smtClean="0"/>
              <a:t>Recognition</a:t>
            </a:r>
          </a:p>
          <a:p>
            <a:pPr lvl="3"/>
            <a:r>
              <a:rPr lang="en-US" dirty="0" smtClean="0"/>
              <a:t>B  and T cells recognize specific antigens on APC (antigen presenting cells)</a:t>
            </a:r>
          </a:p>
          <a:p>
            <a:pPr lvl="2"/>
            <a:r>
              <a:rPr lang="en-US" dirty="0" smtClean="0"/>
              <a:t>Activation phase</a:t>
            </a:r>
          </a:p>
          <a:p>
            <a:pPr lvl="3"/>
            <a:r>
              <a:rPr lang="en-US" dirty="0" smtClean="0"/>
              <a:t>Rapid  cell division</a:t>
            </a:r>
          </a:p>
          <a:p>
            <a:pPr lvl="3"/>
            <a:r>
              <a:rPr lang="en-US" dirty="0" smtClean="0"/>
              <a:t>Makes effector and memory cells</a:t>
            </a:r>
          </a:p>
          <a:p>
            <a:pPr lvl="2"/>
            <a:r>
              <a:rPr lang="en-US" dirty="0" smtClean="0"/>
              <a:t>The effect  phase</a:t>
            </a:r>
          </a:p>
          <a:p>
            <a:pPr lvl="3"/>
            <a:r>
              <a:rPr lang="en-US" dirty="0" smtClean="0"/>
              <a:t>B cells produce humoral  response</a:t>
            </a:r>
          </a:p>
          <a:p>
            <a:pPr lvl="3"/>
            <a:r>
              <a:rPr lang="en-US" dirty="0" smtClean="0"/>
              <a:t>T cells produce cell-mediated response</a:t>
            </a:r>
          </a:p>
        </p:txBody>
      </p:sp>
    </p:spTree>
    <p:extLst>
      <p:ext uri="{BB962C8B-B14F-4D97-AF65-F5344CB8AC3E}">
        <p14:creationId xmlns:p14="http://schemas.microsoft.com/office/powerpoint/2010/main" val="26259041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Interferons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hlinkClick r:id="rId2"/>
              </a:rPr>
              <a:t>Interferons</a:t>
            </a:r>
            <a:r>
              <a:rPr lang="en-US" dirty="0">
                <a:hlinkClick r:id="rId2"/>
              </a:rPr>
              <a:t> are protein signals released by cells infected by viral </a:t>
            </a:r>
            <a:r>
              <a:rPr lang="en-US" dirty="0" smtClean="0">
                <a:hlinkClick r:id="rId2"/>
              </a:rPr>
              <a:t>pathogens</a:t>
            </a:r>
          </a:p>
          <a:p>
            <a:endParaRPr lang="en-US" dirty="0">
              <a:hlinkClick r:id="rId2"/>
            </a:endParaRPr>
          </a:p>
          <a:p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://www.dnaftb.org/35/animation.html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86106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to Ponder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Discuss with your partner how adaptive immunity could utilize cell signaling pathways.</a:t>
            </a:r>
          </a:p>
          <a:p>
            <a:r>
              <a:rPr lang="en-US" dirty="0" smtClean="0"/>
              <a:t>How is your second line of defense like a signal transduction pathway?</a:t>
            </a:r>
          </a:p>
          <a:p>
            <a:pPr lvl="1"/>
            <a:r>
              <a:rPr lang="en-US" dirty="0" smtClean="0"/>
              <a:t>What parts of the inflammatory response are represented  in the cell signaling pathway? Can you draws parallels between the parts of this response to the parts of a signaling  pathway?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49740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Are you ready…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0"/>
            <a:ext cx="8229600" cy="1295400"/>
          </a:xfrm>
        </p:spPr>
        <p:txBody>
          <a:bodyPr/>
          <a:lstStyle/>
          <a:p>
            <a:r>
              <a:rPr lang="en-US" dirty="0" smtClean="0"/>
              <a:t>Which of the following is directly responsible for humoral immunity?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24000" y="2641753"/>
            <a:ext cx="58468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A. Cytotoxic T-cells</a:t>
            </a:r>
          </a:p>
        </p:txBody>
      </p:sp>
      <p:sp>
        <p:nvSpPr>
          <p:cNvPr id="5" name="Rectangle 4"/>
          <p:cNvSpPr/>
          <p:nvPr/>
        </p:nvSpPr>
        <p:spPr>
          <a:xfrm>
            <a:off x="239889" y="3581400"/>
            <a:ext cx="50193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B. Helper T-cells</a:t>
            </a:r>
          </a:p>
        </p:txBody>
      </p:sp>
      <p:sp>
        <p:nvSpPr>
          <p:cNvPr id="6" name="Rectangle 5"/>
          <p:cNvSpPr/>
          <p:nvPr/>
        </p:nvSpPr>
        <p:spPr>
          <a:xfrm>
            <a:off x="2209800" y="4504730"/>
            <a:ext cx="495052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C. Macrophages</a:t>
            </a:r>
          </a:p>
        </p:txBody>
      </p:sp>
      <p:sp>
        <p:nvSpPr>
          <p:cNvPr id="7" name="Rectangle 6"/>
          <p:cNvSpPr/>
          <p:nvPr/>
        </p:nvSpPr>
        <p:spPr>
          <a:xfrm>
            <a:off x="990600" y="5562600"/>
            <a:ext cx="287373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D. B cells</a:t>
            </a:r>
          </a:p>
        </p:txBody>
      </p:sp>
    </p:spTree>
    <p:extLst>
      <p:ext uri="{BB962C8B-B14F-4D97-AF65-F5344CB8AC3E}">
        <p14:creationId xmlns:p14="http://schemas.microsoft.com/office/powerpoint/2010/main" val="18028653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Keep it up…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371600"/>
          </a:xfrm>
        </p:spPr>
        <p:txBody>
          <a:bodyPr/>
          <a:lstStyle/>
          <a:p>
            <a:r>
              <a:rPr lang="en-US" dirty="0" smtClean="0"/>
              <a:t>Of all the following, what part does not participate in nonspecific immune defense?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905000" y="2817857"/>
            <a:ext cx="59781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A. Immunoglobulins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02779" y="3741187"/>
            <a:ext cx="47918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B. Macrophages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913969" y="4639270"/>
            <a:ext cx="209384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C. Skin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64074" y="5562600"/>
            <a:ext cx="622164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D. Natural Killer Cells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689249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Cellular Signaling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u="sng" dirty="0" smtClean="0"/>
              <a:t>Autocrine Signals	</a:t>
            </a:r>
          </a:p>
          <a:p>
            <a:pPr lvl="1"/>
            <a:r>
              <a:rPr lang="en-US" dirty="0" smtClean="0"/>
              <a:t>Diffuse from one part of a cell to another part of the same cell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u="sng" dirty="0"/>
              <a:t>Synaptic signaling</a:t>
            </a:r>
          </a:p>
          <a:p>
            <a:pPr lvl="1"/>
            <a:r>
              <a:rPr lang="en-US" dirty="0" smtClean="0"/>
              <a:t>Neurotransmitter is the signaling molecule</a:t>
            </a:r>
          </a:p>
          <a:p>
            <a:pPr lvl="1"/>
            <a:r>
              <a:rPr lang="en-US" dirty="0" smtClean="0"/>
              <a:t>Occurs in the animal nervous system</a:t>
            </a:r>
          </a:p>
          <a:p>
            <a:pPr lvl="1"/>
            <a:endParaRPr lang="en-US" dirty="0"/>
          </a:p>
          <a:p>
            <a:pPr lvl="1"/>
            <a:r>
              <a:rPr lang="en-US" sz="2800" b="1" u="sng" dirty="0"/>
              <a:t>Paracrine signals- </a:t>
            </a:r>
            <a:r>
              <a:rPr lang="en-US" dirty="0" smtClean="0"/>
              <a:t>send messages to nearby cells by diffusion</a:t>
            </a:r>
          </a:p>
          <a:p>
            <a:pPr lvl="1"/>
            <a:r>
              <a:rPr lang="en-US" sz="2800" b="1" u="sng" dirty="0"/>
              <a:t>Endocrine signals</a:t>
            </a:r>
            <a:r>
              <a:rPr lang="en-US" dirty="0" smtClean="0"/>
              <a:t>, or hormones, travel  anywhere in the blood to reach their target cells.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0126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0"/>
            <a:ext cx="8229600" cy="1143000"/>
          </a:xfrm>
        </p:spPr>
        <p:txBody>
          <a:bodyPr/>
          <a:lstStyle/>
          <a:p>
            <a:r>
              <a:rPr lang="en-US" dirty="0" smtClean="0"/>
              <a:t>Signal Transduction Pathways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57400"/>
            <a:ext cx="4038600" cy="4525963"/>
          </a:xfrm>
        </p:spPr>
        <p:txBody>
          <a:bodyPr/>
          <a:lstStyle/>
          <a:p>
            <a:r>
              <a:rPr lang="en-US" b="1" u="sng" dirty="0" smtClean="0"/>
              <a:t>Ligands</a:t>
            </a:r>
          </a:p>
          <a:p>
            <a:pPr lvl="1"/>
            <a:r>
              <a:rPr lang="en-US" dirty="0" smtClean="0"/>
              <a:t>Chemical in low concentrations that reach target cells by local diffusion or via the circulatory system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057400"/>
            <a:ext cx="4038600" cy="4525963"/>
          </a:xfrm>
        </p:spPr>
        <p:txBody>
          <a:bodyPr/>
          <a:lstStyle/>
          <a:p>
            <a:r>
              <a:rPr lang="en-US" dirty="0" smtClean="0"/>
              <a:t>Ligands bind to </a:t>
            </a:r>
            <a:r>
              <a:rPr lang="en-US" b="1" u="sng" dirty="0"/>
              <a:t>receptors</a:t>
            </a:r>
          </a:p>
          <a:p>
            <a:pPr lvl="1"/>
            <a:r>
              <a:rPr lang="en-US" dirty="0" smtClean="0"/>
              <a:t>On cell membrane or inside the cytoplasm of the target cell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609600" y="1066800"/>
            <a:ext cx="82296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Coordinates the activities within, among, and between all individual cells, which supports the entire organism</a:t>
            </a:r>
            <a:endParaRPr lang="en-US" sz="1400" dirty="0"/>
          </a:p>
        </p:txBody>
      </p:sp>
      <p:sp>
        <p:nvSpPr>
          <p:cNvPr id="6" name="Content Placeholder 3"/>
          <p:cNvSpPr txBox="1">
            <a:spLocks/>
          </p:cNvSpPr>
          <p:nvPr/>
        </p:nvSpPr>
        <p:spPr>
          <a:xfrm>
            <a:off x="152400" y="5105400"/>
            <a:ext cx="8865020" cy="762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/>
              <a:t>Examples include ion channel receptors, G-protein –coupled receptors, and protein </a:t>
            </a:r>
            <a:r>
              <a:rPr lang="en-US" sz="2000" dirty="0" err="1" smtClean="0"/>
              <a:t>kinase</a:t>
            </a:r>
            <a:r>
              <a:rPr lang="en-US" sz="2000" dirty="0" smtClean="0"/>
              <a:t> receptors</a:t>
            </a:r>
          </a:p>
          <a:p>
            <a:r>
              <a:rPr lang="en-US" sz="2000" dirty="0" smtClean="0"/>
              <a:t>End product of the signal transduction pathway is a change in gene expression, a change in protein activity, or apoptosis (cellular death)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92231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Secondary Messengers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Once the signal is transmitted from outside the cell to the cytoplasm, a </a:t>
            </a:r>
            <a:r>
              <a:rPr lang="en-US" b="1" u="sng" dirty="0" smtClean="0"/>
              <a:t>secondary messenger</a:t>
            </a:r>
            <a:r>
              <a:rPr lang="en-US" dirty="0" smtClean="0"/>
              <a:t> propagates the signal</a:t>
            </a:r>
          </a:p>
          <a:p>
            <a:r>
              <a:rPr lang="en-US" dirty="0" smtClean="0"/>
              <a:t>Most common example: </a:t>
            </a:r>
            <a:r>
              <a:rPr lang="en-US" dirty="0" err="1" smtClean="0"/>
              <a:t>cAMP</a:t>
            </a:r>
            <a:r>
              <a:rPr lang="en-US" dirty="0" smtClean="0"/>
              <a:t> (cyclic AMP)</a:t>
            </a:r>
          </a:p>
          <a:p>
            <a:pPr lvl="1"/>
            <a:r>
              <a:rPr lang="en-US" dirty="0" smtClean="0"/>
              <a:t>The ligand, or first messenger, is not able to enter the cell</a:t>
            </a:r>
          </a:p>
        </p:txBody>
      </p:sp>
    </p:spTree>
    <p:extLst>
      <p:ext uri="{BB962C8B-B14F-4D97-AF65-F5344CB8AC3E}">
        <p14:creationId xmlns:p14="http://schemas.microsoft.com/office/powerpoint/2010/main" val="1445236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Cascade Effect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The multi-step cascade uses a small number of extracellular signal molecules to produce a major cellular response.</a:t>
            </a:r>
          </a:p>
          <a:p>
            <a:r>
              <a:rPr lang="en-US" dirty="0" smtClean="0"/>
              <a:t>Amplifies the signal and provides numerous opportunities for cellular control, coordination, and regulation</a:t>
            </a:r>
          </a:p>
          <a:p>
            <a:r>
              <a:rPr lang="en-US" dirty="0" smtClean="0"/>
              <a:t>Diversity of organisms with such similar pathways suggests that signal transduction pathways evolved from a common ancestor millions of years ago!!!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0539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 I NEED to know?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Signal transduction pathways …</a:t>
            </a:r>
          </a:p>
          <a:p>
            <a:pPr lvl="1"/>
            <a:r>
              <a:rPr lang="en-US" dirty="0" smtClean="0"/>
              <a:t>Are Characterized by a signal, a transduction, and a response</a:t>
            </a:r>
          </a:p>
          <a:p>
            <a:pPr lvl="1"/>
            <a:r>
              <a:rPr lang="en-US" dirty="0" smtClean="0"/>
              <a:t>Are Highly specific and regulated</a:t>
            </a:r>
          </a:p>
          <a:p>
            <a:pPr lvl="1"/>
            <a:r>
              <a:rPr lang="en-US" dirty="0" smtClean="0"/>
              <a:t>One signal molecule can cause a cascade effect</a:t>
            </a:r>
          </a:p>
          <a:p>
            <a:pPr lvl="1"/>
            <a:r>
              <a:rPr lang="en-US" dirty="0" smtClean="0"/>
              <a:t>Evolved millions of years ago in a common ancestor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1094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 you make the connections?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Imagine you just got a splinter!  How does your body protect itself from the “foreign invader” and keep you healthy?</a:t>
            </a:r>
          </a:p>
          <a:p>
            <a:endParaRPr lang="en-US" dirty="0"/>
          </a:p>
          <a:p>
            <a:endParaRPr lang="en-US" dirty="0" smtClean="0"/>
          </a:p>
          <a:p>
            <a:pPr marL="0" indent="0" algn="ctr">
              <a:buNone/>
            </a:pPr>
            <a:r>
              <a:rPr lang="en-US" b="1" u="sng" dirty="0" smtClean="0"/>
              <a:t>Pause for discussion</a:t>
            </a:r>
            <a:endParaRPr lang="en-US" b="1" u="sng" dirty="0"/>
          </a:p>
        </p:txBody>
      </p:sp>
    </p:spTree>
    <p:extLst>
      <p:ext uri="{BB962C8B-B14F-4D97-AF65-F5344CB8AC3E}">
        <p14:creationId xmlns:p14="http://schemas.microsoft.com/office/powerpoint/2010/main" val="40545765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Human Immune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live in a world of germs!  We must protect ourselves, so…</a:t>
            </a:r>
          </a:p>
          <a:p>
            <a:endParaRPr lang="en-US" dirty="0"/>
          </a:p>
          <a:p>
            <a:r>
              <a:rPr lang="en-US" dirty="0" smtClean="0"/>
              <a:t>The three levels of the immune system are:</a:t>
            </a:r>
          </a:p>
          <a:p>
            <a:pPr lvl="1"/>
            <a:r>
              <a:rPr lang="en-US" dirty="0" smtClean="0"/>
              <a:t>Nonspecific defenses, or barriers (innate)</a:t>
            </a:r>
          </a:p>
          <a:p>
            <a:pPr lvl="1"/>
            <a:r>
              <a:rPr lang="en-US" dirty="0" smtClean="0"/>
              <a:t>Nonspecific defenses (inflammatory response)</a:t>
            </a:r>
          </a:p>
          <a:p>
            <a:pPr lvl="1"/>
            <a:r>
              <a:rPr lang="en-US" dirty="0" smtClean="0"/>
              <a:t>Adaptive Immunity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45438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Line of Defenses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Non-specific to help  prevent pathogens from entering</a:t>
            </a:r>
          </a:p>
          <a:p>
            <a:r>
              <a:rPr lang="en-US" dirty="0" smtClean="0"/>
              <a:t>Like soldiers patrolling the area</a:t>
            </a:r>
          </a:p>
          <a:p>
            <a:endParaRPr lang="en-US" dirty="0"/>
          </a:p>
          <a:p>
            <a:r>
              <a:rPr lang="en-US" dirty="0" smtClean="0"/>
              <a:t>Skin</a:t>
            </a:r>
          </a:p>
          <a:p>
            <a:r>
              <a:rPr lang="en-US" dirty="0" smtClean="0"/>
              <a:t>Mucous</a:t>
            </a:r>
          </a:p>
          <a:p>
            <a:r>
              <a:rPr lang="en-US" dirty="0" smtClean="0"/>
              <a:t>Tears- lysozyme</a:t>
            </a:r>
          </a:p>
          <a:p>
            <a:r>
              <a:rPr lang="en-US" dirty="0" smtClean="0"/>
              <a:t>Stomach acid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66167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1509</TotalTime>
  <Words>640</Words>
  <Application>Microsoft Office PowerPoint</Application>
  <PresentationFormat>On-screen Show (4:3)</PresentationFormat>
  <Paragraphs>106</Paragraphs>
  <Slides>16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Cell Signaling</vt:lpstr>
      <vt:lpstr>Cellular Signaling</vt:lpstr>
      <vt:lpstr>Signal Transduction Pathways</vt:lpstr>
      <vt:lpstr>Secondary Messengers</vt:lpstr>
      <vt:lpstr>The Cascade Effect</vt:lpstr>
      <vt:lpstr>What do I NEED to know?</vt:lpstr>
      <vt:lpstr>Can you make the connections?</vt:lpstr>
      <vt:lpstr>The Human Immune System</vt:lpstr>
      <vt:lpstr>First Line of Defenses</vt:lpstr>
      <vt:lpstr>Question to Ponder </vt:lpstr>
      <vt:lpstr>Second Line of Defense</vt:lpstr>
      <vt:lpstr>Third Line  of Defense</vt:lpstr>
      <vt:lpstr>Interferons</vt:lpstr>
      <vt:lpstr>Question to Ponder</vt:lpstr>
      <vt:lpstr>Are you ready…</vt:lpstr>
      <vt:lpstr>Keep it up…</vt:lpstr>
    </vt:vector>
  </TitlesOfParts>
  <Company>FCPS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Cell Signaling</dc:title>
  <dc:creator>FCPS</dc:creator>
  <cp:lastModifiedBy>Dominguez, Cecilia</cp:lastModifiedBy>
  <cp:revision>15</cp:revision>
  <dcterms:created xsi:type="dcterms:W3CDTF">2014-05-22T15:54:38Z</dcterms:created>
  <dcterms:modified xsi:type="dcterms:W3CDTF">2017-01-03T20:29:59Z</dcterms:modified>
</cp:coreProperties>
</file>